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381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69" r:id="rId11"/>
    <p:sldId id="377" r:id="rId12"/>
    <p:sldId id="379" r:id="rId13"/>
    <p:sldId id="380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D01CF-4523-4D6D-9B3B-CBF8268D4FA2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6539-E523-476D-868D-03764BEC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1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B319-1A40-44BA-B7BB-D2F52DAC04C2}" type="datetime1">
              <a:rPr lang="ru-RU" smtClean="0"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D831-E3C1-4911-8C60-310396134F3D}" type="datetime1">
              <a:rPr lang="ru-RU" smtClean="0"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1455-4950-4A96-8AD9-AD1B4561C087}" type="datetime1">
              <a:rPr lang="ru-RU" smtClean="0"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5C2E-B619-4AD2-A9D6-0211990925DB}" type="datetime1">
              <a:rPr lang="ru-RU" smtClean="0"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291A-02CF-4228-9A2B-82A5F376E4E1}" type="datetime1">
              <a:rPr lang="ru-RU" smtClean="0"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BBAF-2D2C-4F62-ADD4-78F863F154CD}" type="datetime1">
              <a:rPr lang="ru-RU" smtClean="0"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3E06-94A7-4524-B49C-2DF295F0AC0D}" type="datetime1">
              <a:rPr lang="ru-RU" smtClean="0"/>
              <a:t>04.05.2018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16A4-4E30-47EA-B0BA-ACB8620182C3}" type="datetime1">
              <a:rPr lang="ru-RU" smtClean="0"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5372-8819-412F-B8EE-BCF2CA7F2453}" type="datetime1">
              <a:rPr lang="ru-RU" smtClean="0"/>
              <a:t>04.05.2018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853C-7189-48B0-966F-8B6F411EF285}" type="datetime1">
              <a:rPr lang="ru-RU" smtClean="0"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4538-805A-4EBB-9AA8-9FA90C5D4CD9}" type="datetime1">
              <a:rPr lang="ru-RU" smtClean="0"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AE4B-1510-4C09-9741-DD3A55372060}" type="datetime1">
              <a:rPr lang="ru-RU" smtClean="0"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Инженерно-технические методы защиты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Аспекты защиты информации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6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10</a:t>
            </a:fld>
            <a:endParaRPr lang="ru-RU" sz="15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images.myshared.ru/28/1303328/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24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461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11</a:t>
            </a:fld>
            <a:endParaRPr lang="ru-RU" sz="15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uskov.info/wp-content/uploads/2013/01/structureI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57" y="692696"/>
            <a:ext cx="8228099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90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12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В соответствии с Указом Президента РФ № 212 от 19.02.99 г., межотраслевую координацию и функциональное регулирование деятельности по обеспечению защиты информации, содержащей сведения, составляющие государственную и служебную тайну, осуществляет коллегиальный орган - Государственная техническая комиссия при Президенте Российской Федерации (</a:t>
            </a:r>
            <a:r>
              <a:rPr lang="ru-RU" sz="2300" dirty="0" err="1"/>
              <a:t>Гостехкомиссии</a:t>
            </a:r>
            <a:r>
              <a:rPr lang="ru-RU" sz="2300" dirty="0"/>
              <a:t> России).</a:t>
            </a:r>
          </a:p>
          <a:p>
            <a:pPr marL="0" indent="0">
              <a:buNone/>
            </a:pPr>
            <a:r>
              <a:rPr lang="ru-RU" sz="2300" dirty="0"/>
              <a:t>Согласно Постановлению Правительства РФ от 12.09.93 г. №912-51 </a:t>
            </a:r>
            <a:r>
              <a:rPr lang="ru-RU" sz="2300" dirty="0" err="1"/>
              <a:t>Гостехкомиссия</a:t>
            </a:r>
            <a:r>
              <a:rPr lang="ru-RU" sz="2300" dirty="0"/>
              <a:t> России возглавляет Государственную систему защиты информации (в 2008г. </a:t>
            </a:r>
            <a:r>
              <a:rPr lang="ru-RU" sz="2300" dirty="0"/>
              <a:t>переименовано в ФСТЭК</a:t>
            </a:r>
            <a:r>
              <a:rPr lang="ru-RU" sz="2300" dirty="0" smtClean="0"/>
              <a:t>).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08368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13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ФЗ </a:t>
            </a:r>
            <a:r>
              <a:rPr lang="ru-RU" sz="2300" dirty="0"/>
              <a:t>от 03.04.95 г. </a:t>
            </a:r>
            <a:r>
              <a:rPr lang="ru-RU" sz="2300" dirty="0"/>
              <a:t>N 40-ФЗ "Об органах Федеральной службы безопасности в РФ" к компетенции ФСБ в рассматриваемой области отнесены следующие вопросы:</a:t>
            </a:r>
          </a:p>
          <a:p>
            <a:r>
              <a:rPr lang="ru-RU" sz="2300" dirty="0" smtClean="0"/>
              <a:t>участие </a:t>
            </a:r>
            <a:r>
              <a:rPr lang="ru-RU" sz="2300" dirty="0"/>
              <a:t>в разработке и реализации мер по защите сведений, составляющих государственную тайну;</a:t>
            </a:r>
          </a:p>
          <a:p>
            <a:r>
              <a:rPr lang="ru-RU" sz="2300" dirty="0" smtClean="0"/>
              <a:t>осуществление </a:t>
            </a:r>
            <a:r>
              <a:rPr lang="ru-RU" sz="2300" dirty="0"/>
              <a:t>контроля за обеспечением сохранности сведений, составляющих государственную тайну, в государственных органах, воинских формированиях, на предприятиях, в учреждениях и организациях независимо от форм собственности;</a:t>
            </a:r>
          </a:p>
          <a:p>
            <a:r>
              <a:rPr lang="ru-RU" sz="2300" dirty="0" smtClean="0"/>
              <a:t>осуществление </a:t>
            </a:r>
            <a:r>
              <a:rPr lang="ru-RU" sz="2300" dirty="0"/>
              <a:t>мер, связанных с допуском граждан к сведениям, составляющим государственную </a:t>
            </a:r>
            <a:r>
              <a:rPr lang="ru-RU" sz="2300" dirty="0" smtClean="0"/>
              <a:t>тайну.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462763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Концепция и методы инженерно-технической защиты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Концепция инженерно-технической защиты информации </a:t>
            </a:r>
            <a:r>
              <a:rPr lang="ru-RU" sz="2300" dirty="0"/>
              <a:t>определяет </a:t>
            </a:r>
            <a:r>
              <a:rPr lang="ru-RU" sz="2300" dirty="0" smtClean="0"/>
              <a:t>основные  принципы, методы  и  средства  обеспечения  информационной безопасности </a:t>
            </a:r>
            <a:r>
              <a:rPr lang="ru-RU" sz="2300" dirty="0"/>
              <a:t>объектов.</a:t>
            </a:r>
          </a:p>
          <a:p>
            <a:pPr marL="0" indent="0">
              <a:buNone/>
            </a:pPr>
            <a:r>
              <a:rPr lang="ru-RU" sz="2300" dirty="0"/>
              <a:t>Она представляет собой общий замысел и принципы обеспечения информационной безопасности объекта в условиях   угроз и включает в себя:</a:t>
            </a:r>
          </a:p>
          <a:p>
            <a:r>
              <a:rPr lang="ru-RU" sz="2300" dirty="0" smtClean="0"/>
              <a:t>оценку </a:t>
            </a:r>
            <a:r>
              <a:rPr lang="ru-RU" sz="2300" dirty="0"/>
              <a:t>угроз;</a:t>
            </a:r>
          </a:p>
          <a:p>
            <a:r>
              <a:rPr lang="ru-RU" sz="2300" dirty="0" smtClean="0"/>
              <a:t>систему </a:t>
            </a:r>
            <a:r>
              <a:rPr lang="ru-RU" sz="2300" dirty="0"/>
              <a:t>защиты информации;</a:t>
            </a:r>
          </a:p>
          <a:p>
            <a:r>
              <a:rPr lang="ru-RU" sz="2300" dirty="0" smtClean="0"/>
              <a:t>принцип </a:t>
            </a:r>
            <a:r>
              <a:rPr lang="ru-RU" sz="2300" dirty="0"/>
              <a:t>построения системы защиты информации.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14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79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15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Инженерно-техническая защита представляет собой совокупность специальных органов, технических средств и мероприятий по их </a:t>
            </a:r>
            <a:r>
              <a:rPr lang="ru-RU" sz="2300" dirty="0" smtClean="0"/>
              <a:t>использованию </a:t>
            </a:r>
            <a:r>
              <a:rPr lang="ru-RU" sz="2300" dirty="0"/>
              <a:t>для защиты конфиденциальной информации.</a:t>
            </a:r>
          </a:p>
          <a:p>
            <a:pPr marL="0" indent="0">
              <a:buNone/>
            </a:pPr>
            <a:r>
              <a:rPr lang="ru-RU" sz="2300" dirty="0"/>
              <a:t>Эффективная техническая защита информационных ресурсов является неотъемлемой частью комплексной системы обеспечения информационной безопасности и способствует оптимизации финансовых затрат на организацию защиты информации.</a:t>
            </a:r>
          </a:p>
          <a:p>
            <a:pPr marL="0" indent="0">
              <a:buNone/>
            </a:pPr>
            <a:r>
              <a:rPr lang="ru-RU" sz="2300" dirty="0"/>
              <a:t>Техническая защита информации предполагает комплекс мероприятий по защите информации:</a:t>
            </a:r>
          </a:p>
          <a:p>
            <a:r>
              <a:rPr lang="ru-RU" sz="2300" dirty="0" smtClean="0"/>
              <a:t>от</a:t>
            </a:r>
            <a:r>
              <a:rPr lang="ru-RU" sz="2300" dirty="0"/>
              <a:t> несанкционированного доступа по различным каналам,</a:t>
            </a:r>
          </a:p>
          <a:p>
            <a:r>
              <a:rPr lang="ru-RU" sz="2300" dirty="0" smtClean="0"/>
              <a:t>а </a:t>
            </a:r>
            <a:r>
              <a:rPr lang="ru-RU" sz="2300" dirty="0"/>
              <a:t>также нейтрализацию специальных воздействий на нее – уничтожения, искажения или блокирования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301409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16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Цели и задачи технической защиты:</a:t>
            </a:r>
          </a:p>
          <a:p>
            <a:r>
              <a:rPr lang="ru-RU" sz="2300" dirty="0" smtClean="0"/>
              <a:t>предотвращение </a:t>
            </a:r>
            <a:r>
              <a:rPr lang="ru-RU" sz="2300" dirty="0"/>
              <a:t>проникновения злоумышленника к источникам </a:t>
            </a:r>
            <a:r>
              <a:rPr lang="ru-RU" sz="2300" dirty="0" smtClean="0"/>
              <a:t>информации </a:t>
            </a:r>
            <a:r>
              <a:rPr lang="ru-RU" sz="2300" dirty="0"/>
              <a:t>с целью уничтожения, хищения или изменения;</a:t>
            </a:r>
          </a:p>
          <a:p>
            <a:r>
              <a:rPr lang="ru-RU" sz="2300" dirty="0" smtClean="0"/>
              <a:t>защита </a:t>
            </a:r>
            <a:r>
              <a:rPr lang="ru-RU" sz="2300" dirty="0"/>
              <a:t>носителей информации от уничтожения в результате </a:t>
            </a:r>
            <a:r>
              <a:rPr lang="ru-RU" sz="2300" dirty="0" smtClean="0"/>
              <a:t>различных </a:t>
            </a:r>
            <a:r>
              <a:rPr lang="ru-RU" sz="2300" dirty="0"/>
              <a:t>природных и техногенных воздействий;</a:t>
            </a:r>
          </a:p>
          <a:p>
            <a:r>
              <a:rPr lang="ru-RU" sz="2300" dirty="0" smtClean="0"/>
              <a:t>предотвращение </a:t>
            </a:r>
            <a:r>
              <a:rPr lang="ru-RU" sz="2300" dirty="0"/>
              <a:t>утечки информации по различным техническим </a:t>
            </a:r>
            <a:r>
              <a:rPr lang="ru-RU" sz="2300" dirty="0" smtClean="0"/>
              <a:t>каналам.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6405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17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Принципы </a:t>
            </a:r>
            <a:r>
              <a:rPr lang="ru-RU" sz="2300" dirty="0"/>
              <a:t>проектирования систем технической защиты :</a:t>
            </a:r>
          </a:p>
          <a:p>
            <a:r>
              <a:rPr lang="ru-RU" sz="2300" dirty="0" smtClean="0"/>
              <a:t>непрерывность </a:t>
            </a:r>
            <a:r>
              <a:rPr lang="ru-RU" sz="2300" dirty="0"/>
              <a:t>защиты информации в пространстве и во времени, </a:t>
            </a:r>
            <a:r>
              <a:rPr lang="ru-RU" sz="2300" dirty="0" smtClean="0"/>
              <a:t>постоянная </a:t>
            </a:r>
            <a:r>
              <a:rPr lang="ru-RU" sz="2300" dirty="0"/>
              <a:t>готовность и высокая степень эффективности по ликвидации угроз информационной безопасности;</a:t>
            </a:r>
          </a:p>
          <a:p>
            <a:r>
              <a:rPr lang="ru-RU" sz="2300" dirty="0" err="1" smtClean="0"/>
              <a:t>многозональность</a:t>
            </a:r>
            <a:r>
              <a:rPr lang="ru-RU" sz="2300" dirty="0" smtClean="0"/>
              <a:t> </a:t>
            </a:r>
            <a:r>
              <a:rPr lang="ru-RU" sz="2300" dirty="0"/>
              <a:t>и </a:t>
            </a:r>
            <a:r>
              <a:rPr lang="ru-RU" sz="2300" dirty="0" err="1"/>
              <a:t>многорубежность</a:t>
            </a:r>
            <a:r>
              <a:rPr lang="ru-RU" sz="2300" dirty="0"/>
              <a:t> защиты, задающее размещение информации различной ценности во вложенных зонах с контролируемым уровнем безопасности;</a:t>
            </a:r>
          </a:p>
          <a:p>
            <a:r>
              <a:rPr lang="ru-RU" sz="2300" dirty="0" smtClean="0"/>
              <a:t>избирательность</a:t>
            </a:r>
            <a:r>
              <a:rPr lang="ru-RU" sz="2300" dirty="0"/>
              <a:t>, заключающаяся в предотвращении угроз в </a:t>
            </a:r>
            <a:r>
              <a:rPr lang="ru-RU" sz="2300" dirty="0" smtClean="0"/>
              <a:t>первую очередь </a:t>
            </a:r>
            <a:r>
              <a:rPr lang="ru-RU" sz="2300" dirty="0"/>
              <a:t>для наиболее важной информации;</a:t>
            </a:r>
          </a:p>
          <a:p>
            <a:r>
              <a:rPr lang="ru-RU" sz="2300" dirty="0" smtClean="0"/>
              <a:t>интеграция </a:t>
            </a:r>
            <a:r>
              <a:rPr lang="ru-RU" sz="2300" dirty="0"/>
              <a:t>(взаимодействие) различных систем защиты </a:t>
            </a:r>
            <a:r>
              <a:rPr lang="ru-RU" sz="2300" dirty="0" smtClean="0"/>
              <a:t>информации с </a:t>
            </a:r>
            <a:r>
              <a:rPr lang="ru-RU" sz="2300" dirty="0"/>
              <a:t>целью повышения эффективности многокомпонентной системы </a:t>
            </a:r>
            <a:r>
              <a:rPr lang="ru-RU" sz="2300" dirty="0" smtClean="0"/>
              <a:t>безопасности</a:t>
            </a:r>
            <a:r>
              <a:rPr lang="ru-RU" sz="2300" dirty="0"/>
              <a:t>;</a:t>
            </a:r>
          </a:p>
          <a:p>
            <a:r>
              <a:rPr lang="ru-RU" sz="2300" dirty="0" smtClean="0"/>
              <a:t>создание </a:t>
            </a:r>
            <a:r>
              <a:rPr lang="ru-RU" sz="2300" dirty="0"/>
              <a:t>централизованной службы безопасности в </a:t>
            </a:r>
            <a:r>
              <a:rPr lang="ru-RU" sz="2300" dirty="0" smtClean="0"/>
              <a:t>интегрированных системах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306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18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В концепции инженерно-технической защиты информации кроме целей и задач системы безопасности, определяются:</a:t>
            </a:r>
          </a:p>
          <a:p>
            <a:r>
              <a:rPr lang="ru-RU" sz="2300" dirty="0" smtClean="0"/>
              <a:t>принципы </a:t>
            </a:r>
            <a:r>
              <a:rPr lang="ru-RU" sz="2300" dirty="0"/>
              <a:t>ее организации и функционирования;</a:t>
            </a:r>
          </a:p>
          <a:p>
            <a:r>
              <a:rPr lang="ru-RU" sz="2300" dirty="0" smtClean="0"/>
              <a:t>правовые </a:t>
            </a:r>
            <a:r>
              <a:rPr lang="ru-RU" sz="2300" dirty="0"/>
              <a:t>основы;</a:t>
            </a:r>
          </a:p>
          <a:p>
            <a:r>
              <a:rPr lang="ru-RU" sz="2300" dirty="0" smtClean="0"/>
              <a:t>виды </a:t>
            </a:r>
            <a:r>
              <a:rPr lang="ru-RU" sz="2300" dirty="0"/>
              <a:t>угроз и ресурсы, подлежащие защите,</a:t>
            </a:r>
          </a:p>
          <a:p>
            <a:r>
              <a:rPr lang="ru-RU" sz="2300" dirty="0" smtClean="0"/>
              <a:t>основные </a:t>
            </a:r>
            <a:r>
              <a:rPr lang="ru-RU" sz="2300" dirty="0"/>
              <a:t>направления разработки системы безопасности, включая: физическую, правовую, организационную, экономическую, инженерно-техническую, программно-математическую защиту,</a:t>
            </a:r>
          </a:p>
          <a:p>
            <a:r>
              <a:rPr lang="ru-RU" sz="2300" dirty="0"/>
              <a:t>информационно-аналитическое обеспечение и консультативную помощь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024379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19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К </a:t>
            </a:r>
            <a:r>
              <a:rPr lang="ru-RU" sz="2300" dirty="0"/>
              <a:t>целям защиты информации относятся:</a:t>
            </a:r>
          </a:p>
          <a:p>
            <a:r>
              <a:rPr lang="ru-RU" sz="2300" dirty="0" smtClean="0"/>
              <a:t>предотвращение </a:t>
            </a:r>
            <a:r>
              <a:rPr lang="ru-RU" sz="2300" dirty="0"/>
              <a:t>утечки, хищения, утраты, искажения, подделки информации и предотвращение других несанкционированных негативных воздействий.</a:t>
            </a:r>
          </a:p>
          <a:p>
            <a:pPr marL="0" indent="0">
              <a:buNone/>
            </a:pPr>
            <a:r>
              <a:rPr lang="ru-RU" sz="2300" dirty="0"/>
              <a:t>Безопасная информационная деятельность требует наличия системы ее защиты:</a:t>
            </a:r>
          </a:p>
          <a:p>
            <a:r>
              <a:rPr lang="ru-RU" sz="2300" dirty="0" smtClean="0"/>
              <a:t>комплекса </a:t>
            </a:r>
            <a:r>
              <a:rPr lang="ru-RU" sz="2300" dirty="0"/>
              <a:t>организационных,</a:t>
            </a:r>
          </a:p>
          <a:p>
            <a:r>
              <a:rPr lang="ru-RU" sz="2300" dirty="0" smtClean="0"/>
              <a:t>организационно-технических</a:t>
            </a:r>
            <a:endParaRPr lang="ru-RU" sz="2300" dirty="0"/>
          </a:p>
          <a:p>
            <a:r>
              <a:rPr lang="ru-RU" sz="2300" dirty="0" smtClean="0"/>
              <a:t>и </a:t>
            </a:r>
            <a:r>
              <a:rPr lang="ru-RU" sz="2300" dirty="0"/>
              <a:t>технических мероприятий по обнаружению, предотвращению и ликвидации возникших угроз объекту.</a:t>
            </a:r>
          </a:p>
        </p:txBody>
      </p:sp>
    </p:spTree>
    <p:extLst>
      <p:ext uri="{BB962C8B-B14F-4D97-AF65-F5344CB8AC3E}">
        <p14:creationId xmlns:p14="http://schemas.microsoft.com/office/powerpoint/2010/main" val="362686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Государственная система защиты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Государственная система защиты информации - совокупность органов и исполнителей, используемой ими техники защиты информации, а также объектов защиты, организованная и функционирующая по правилам, установленным соответствующими правовыми, организационно-распорядительными и нормативными документами в области защиты информации. Является составной частью системы обеспечения национальной безопасности Российской Федерации и призвана защищать безопасность государства от внешних и внутренних угроз в информационной сфере.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67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возможных угроз и вероятности их появления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Основой для анализа является исследование объекта на:</a:t>
            </a:r>
          </a:p>
          <a:p>
            <a:r>
              <a:rPr lang="ru-RU" sz="2300" dirty="0" smtClean="0"/>
              <a:t>наличие </a:t>
            </a:r>
            <a:r>
              <a:rPr lang="ru-RU" sz="2300" dirty="0"/>
              <a:t>уязвимостей в защите,</a:t>
            </a:r>
          </a:p>
          <a:p>
            <a:r>
              <a:rPr lang="ru-RU" sz="2300" dirty="0" smtClean="0"/>
              <a:t>изучение </a:t>
            </a:r>
            <a:r>
              <a:rPr lang="ru-RU" sz="2300" dirty="0"/>
              <a:t>расположения и особенностей инженерных конструкций, коммуникаций и т.п.</a:t>
            </a:r>
          </a:p>
          <a:p>
            <a:pPr marL="0" indent="0">
              <a:buNone/>
            </a:pPr>
            <a:r>
              <a:rPr lang="ru-RU" sz="2300" dirty="0" smtClean="0"/>
              <a:t>При </a:t>
            </a:r>
            <a:r>
              <a:rPr lang="ru-RU" sz="2300" dirty="0"/>
              <a:t>оценке вероятных угроз объекту должны учитываться:</a:t>
            </a:r>
          </a:p>
          <a:p>
            <a:r>
              <a:rPr lang="ru-RU" sz="2300" dirty="0" smtClean="0"/>
              <a:t>угрозы </a:t>
            </a:r>
            <a:r>
              <a:rPr lang="ru-RU" sz="2300" dirty="0"/>
              <a:t>здоровью и безопасности персонала;</a:t>
            </a:r>
          </a:p>
          <a:p>
            <a:r>
              <a:rPr lang="ru-RU" sz="2300" dirty="0" smtClean="0"/>
              <a:t>угрозы </a:t>
            </a:r>
            <a:r>
              <a:rPr lang="ru-RU" sz="2300" dirty="0"/>
              <a:t>целости и сохранности материальных ценностей и оборудования;</a:t>
            </a:r>
          </a:p>
          <a:p>
            <a:r>
              <a:rPr lang="ru-RU" sz="2300" dirty="0" smtClean="0"/>
              <a:t>безопасность </a:t>
            </a:r>
            <a:r>
              <a:rPr lang="ru-RU" sz="2300" dirty="0"/>
              <a:t>информации,</a:t>
            </a:r>
          </a:p>
          <a:p>
            <a:r>
              <a:rPr lang="ru-RU" sz="2300" dirty="0" smtClean="0"/>
              <a:t>сохранность </a:t>
            </a:r>
            <a:r>
              <a:rPr lang="ru-RU" sz="2300" dirty="0"/>
              <a:t>государственной или коммерческой тайны.</a:t>
            </a:r>
          </a:p>
          <a:p>
            <a:pPr marL="0" indent="0">
              <a:buNone/>
            </a:pPr>
            <a:endParaRPr lang="ru-RU" sz="23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20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4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21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Несмотря на большое разнообразие возможных информационных </a:t>
            </a:r>
            <a:r>
              <a:rPr lang="ru-RU" sz="2300" dirty="0" smtClean="0"/>
              <a:t>угроз</a:t>
            </a:r>
            <a:r>
              <a:rPr lang="ru-RU" sz="2300" dirty="0"/>
              <a:t>, проектирование защиты от каждой из них должно вписываться в </a:t>
            </a:r>
            <a:r>
              <a:rPr lang="ru-RU" sz="2300" dirty="0" smtClean="0"/>
              <a:t>комплексную </a:t>
            </a:r>
            <a:r>
              <a:rPr lang="ru-RU" sz="2300" dirty="0"/>
              <a:t>систему защиты. Комплексная система защиты </a:t>
            </a:r>
            <a:r>
              <a:rPr lang="ru-RU" sz="2300" dirty="0" smtClean="0"/>
              <a:t>предусматривает надежное </a:t>
            </a:r>
            <a:r>
              <a:rPr lang="ru-RU" sz="2300" dirty="0"/>
              <a:t>перекрытие всех опасных каналов утечки информации.</a:t>
            </a:r>
          </a:p>
          <a:p>
            <a:pPr marL="0" indent="0">
              <a:buNone/>
            </a:pPr>
            <a:r>
              <a:rPr lang="ru-RU" sz="2300" dirty="0"/>
              <a:t>Эффективность системы защиты основных и </a:t>
            </a:r>
            <a:r>
              <a:rPr lang="ru-RU" sz="2300" dirty="0" smtClean="0"/>
              <a:t>вспомогательных технических </a:t>
            </a:r>
            <a:r>
              <a:rPr lang="ru-RU" sz="2300" dirty="0"/>
              <a:t>средств от утечки информации по техническим каналам оценивается по различным критериям, которые определяются  физической природой информационного сигнала, но чаще всего по соотношению «сигнал/шум».</a:t>
            </a:r>
          </a:p>
        </p:txBody>
      </p:sp>
    </p:spTree>
    <p:extLst>
      <p:ext uri="{BB962C8B-B14F-4D97-AF65-F5344CB8AC3E}">
        <p14:creationId xmlns:p14="http://schemas.microsoft.com/office/powerpoint/2010/main" val="1318040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22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Все способы защиты согласно руководящей документации делятся на две группы:</a:t>
            </a:r>
          </a:p>
          <a:p>
            <a:r>
              <a:rPr lang="ru-RU" sz="2300" dirty="0" smtClean="0"/>
              <a:t>скрытие</a:t>
            </a:r>
            <a:r>
              <a:rPr lang="ru-RU" sz="2300" dirty="0"/>
              <a:t>;</a:t>
            </a:r>
          </a:p>
          <a:p>
            <a:r>
              <a:rPr lang="ru-RU" sz="2300" dirty="0" smtClean="0"/>
              <a:t>дезинформация</a:t>
            </a:r>
            <a:r>
              <a:rPr lang="ru-RU" sz="2300" dirty="0"/>
              <a:t>.</a:t>
            </a:r>
          </a:p>
          <a:p>
            <a:pPr marL="0" indent="0">
              <a:buNone/>
            </a:pPr>
            <a:r>
              <a:rPr lang="ru-RU" sz="2300" dirty="0"/>
              <a:t>К первой группе относятся:</a:t>
            </a:r>
          </a:p>
          <a:p>
            <a:r>
              <a:rPr lang="ru-RU" sz="2300" dirty="0" smtClean="0"/>
              <a:t>пассивное </a:t>
            </a:r>
            <a:r>
              <a:rPr lang="ru-RU" sz="2300" dirty="0"/>
              <a:t>скрытие;</a:t>
            </a:r>
          </a:p>
          <a:p>
            <a:r>
              <a:rPr lang="ru-RU" sz="2300" dirty="0" smtClean="0"/>
              <a:t>активное </a:t>
            </a:r>
            <a:r>
              <a:rPr lang="ru-RU" sz="2300" dirty="0"/>
              <a:t>скрытие;</a:t>
            </a:r>
          </a:p>
          <a:p>
            <a:r>
              <a:rPr lang="ru-RU" sz="2300" dirty="0" smtClean="0"/>
              <a:t>специальная </a:t>
            </a:r>
            <a:r>
              <a:rPr lang="ru-RU" sz="2300" dirty="0"/>
              <a:t>защита.</a:t>
            </a:r>
          </a:p>
          <a:p>
            <a:pPr marL="0" indent="0">
              <a:buNone/>
            </a:pPr>
            <a:r>
              <a:rPr lang="ru-RU" sz="2300" dirty="0"/>
              <a:t>Ко второй группе относятся:</a:t>
            </a:r>
          </a:p>
          <a:p>
            <a:r>
              <a:rPr lang="ru-RU" sz="2300" dirty="0" smtClean="0"/>
              <a:t>техническая </a:t>
            </a:r>
            <a:r>
              <a:rPr lang="ru-RU" sz="2300" dirty="0"/>
              <a:t>дезинформация;</a:t>
            </a:r>
          </a:p>
          <a:p>
            <a:r>
              <a:rPr lang="ru-RU" sz="2300" dirty="0" smtClean="0"/>
              <a:t>имитация</a:t>
            </a:r>
            <a:r>
              <a:rPr lang="ru-RU" sz="2300" dirty="0"/>
              <a:t>;</a:t>
            </a:r>
          </a:p>
          <a:p>
            <a:r>
              <a:rPr lang="ru-RU" sz="2300" dirty="0" err="1" smtClean="0"/>
              <a:t>легендирование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9099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23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Суть </a:t>
            </a:r>
            <a:r>
              <a:rPr lang="ru-RU" sz="2300" dirty="0"/>
              <a:t>пассивного скрытия заключается в исключении или значительном затруднении обнаружения объектов, а также в ослаблении до необходимого уровня их демаскирующих признаков.</a:t>
            </a:r>
          </a:p>
          <a:p>
            <a:pPr marL="0" indent="0">
              <a:buNone/>
            </a:pPr>
            <a:r>
              <a:rPr lang="ru-RU" sz="2300" dirty="0"/>
              <a:t>Пассивное скрытие состоит из организационных мероприятий и </a:t>
            </a:r>
            <a:r>
              <a:rPr lang="ru-RU" sz="2300" dirty="0" smtClean="0"/>
              <a:t>технических </a:t>
            </a:r>
            <a:r>
              <a:rPr lang="ru-RU" sz="2300" dirty="0"/>
              <a:t>мер.</a:t>
            </a:r>
          </a:p>
          <a:p>
            <a:pPr marL="0" indent="0">
              <a:buNone/>
            </a:pPr>
            <a:r>
              <a:rPr lang="ru-RU" sz="2300" dirty="0"/>
              <a:t>К организационным мероприятиям относятся:</a:t>
            </a:r>
          </a:p>
          <a:p>
            <a:r>
              <a:rPr lang="ru-RU" sz="2300" dirty="0" smtClean="0"/>
              <a:t>территориальное</a:t>
            </a:r>
            <a:r>
              <a:rPr lang="ru-RU" sz="2300" dirty="0"/>
              <a:t>, пространственно-временное, </a:t>
            </a:r>
            <a:r>
              <a:rPr lang="ru-RU" sz="2300" dirty="0" smtClean="0"/>
              <a:t>энергетическое и частотное </a:t>
            </a:r>
            <a:r>
              <a:rPr lang="ru-RU" sz="2300" dirty="0"/>
              <a:t>ограничения на функционирование объектов;</a:t>
            </a:r>
          </a:p>
          <a:p>
            <a:r>
              <a:rPr lang="ru-RU" sz="2300" dirty="0" smtClean="0"/>
              <a:t>затруднения </a:t>
            </a:r>
            <a:r>
              <a:rPr lang="ru-RU" sz="2300" dirty="0"/>
              <a:t>для ведения технической разведки путем </a:t>
            </a:r>
            <a:r>
              <a:rPr lang="ru-RU" sz="2300" dirty="0" smtClean="0"/>
              <a:t>использования маскирующих </a:t>
            </a:r>
            <a:r>
              <a:rPr lang="ru-RU" sz="2300" dirty="0"/>
              <a:t>свойств местности, местных предметов, времени суток;</a:t>
            </a:r>
          </a:p>
          <a:p>
            <a:r>
              <a:rPr lang="ru-RU" sz="2300" dirty="0" smtClean="0"/>
              <a:t>установление </a:t>
            </a:r>
            <a:r>
              <a:rPr lang="ru-RU" sz="2300" dirty="0"/>
              <a:t>контролируемых зон в месте расположения скрываемых видовых объектов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286654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24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К </a:t>
            </a:r>
            <a:r>
              <a:rPr lang="ru-RU" sz="2300" dirty="0"/>
              <a:t>техническим мерам пассивного скрытия относятся:</a:t>
            </a:r>
          </a:p>
          <a:p>
            <a:r>
              <a:rPr lang="ru-RU" sz="2300" dirty="0" smtClean="0"/>
              <a:t>снижение </a:t>
            </a:r>
            <a:r>
              <a:rPr lang="ru-RU" sz="2300" dirty="0"/>
              <a:t>контрастности демаскирующих признаков скрываемых видовых объектов по отношению к фону;</a:t>
            </a:r>
          </a:p>
          <a:p>
            <a:r>
              <a:rPr lang="ru-RU" sz="2300" dirty="0" smtClean="0"/>
              <a:t>снижение </a:t>
            </a:r>
            <a:r>
              <a:rPr lang="ru-RU" sz="2300" dirty="0"/>
              <a:t>уровня информационных физических полей, </a:t>
            </a:r>
            <a:r>
              <a:rPr lang="ru-RU" sz="2300" dirty="0" smtClean="0"/>
              <a:t>создаваемых функционирующим </a:t>
            </a:r>
            <a:r>
              <a:rPr lang="ru-RU" sz="2300" dirty="0"/>
              <a:t>объектом;</a:t>
            </a:r>
          </a:p>
          <a:p>
            <a:r>
              <a:rPr lang="ru-RU" sz="2300" dirty="0" smtClean="0"/>
              <a:t>применение </a:t>
            </a:r>
            <a:r>
              <a:rPr lang="ru-RU" sz="2300" dirty="0"/>
              <a:t>маскирующих покрытий для видовых объектов;</a:t>
            </a:r>
          </a:p>
          <a:p>
            <a:r>
              <a:rPr lang="ru-RU" sz="2300" dirty="0" err="1" smtClean="0"/>
              <a:t>камуфлирование</a:t>
            </a:r>
            <a:r>
              <a:rPr lang="ru-RU" sz="2300" dirty="0" smtClean="0"/>
              <a:t> </a:t>
            </a:r>
            <a:r>
              <a:rPr lang="ru-RU" sz="2300" dirty="0"/>
              <a:t>техники;</a:t>
            </a:r>
          </a:p>
          <a:p>
            <a:r>
              <a:rPr lang="ru-RU" sz="2300" dirty="0" smtClean="0"/>
              <a:t>применение </a:t>
            </a:r>
            <a:r>
              <a:rPr lang="ru-RU" sz="2300" dirty="0"/>
              <a:t>при настройке радиоэлектронной аппаратуры эквивалентов антенн, закрытых антенно-фидерных устройств, экранированных камер и сооружений, исключающих электромагнитные излучения в окружающее пространство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833350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25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Суть </a:t>
            </a:r>
            <a:r>
              <a:rPr lang="ru-RU" sz="2300" dirty="0"/>
              <a:t>активного скрытия состоит главным образом в создании </a:t>
            </a:r>
            <a:r>
              <a:rPr lang="ru-RU" sz="2300" dirty="0" smtClean="0"/>
              <a:t>маскирующих</a:t>
            </a:r>
            <a:r>
              <a:rPr lang="ru-RU" sz="2300" dirty="0"/>
              <a:t>  шумовых  помех  различной  </a:t>
            </a:r>
            <a:r>
              <a:rPr lang="ru-RU" sz="2300" dirty="0" smtClean="0"/>
              <a:t>физической природы  </a:t>
            </a:r>
            <a:r>
              <a:rPr lang="ru-RU" sz="2300" dirty="0"/>
              <a:t>техническим средствам разведки и в создании ложной обстановки по физическим </a:t>
            </a:r>
            <a:r>
              <a:rPr lang="ru-RU" sz="2300" dirty="0" smtClean="0"/>
              <a:t>полям скрываемого </a:t>
            </a:r>
            <a:r>
              <a:rPr lang="ru-RU" sz="2300" dirty="0"/>
              <a:t>объекта.</a:t>
            </a:r>
          </a:p>
          <a:p>
            <a:pPr marL="0" indent="0">
              <a:buNone/>
            </a:pPr>
            <a:r>
              <a:rPr lang="ru-RU" sz="2300" dirty="0"/>
              <a:t>Активное скрытие применяется в большинстве случаев как </a:t>
            </a:r>
            <a:r>
              <a:rPr lang="ru-RU" sz="2300" dirty="0" smtClean="0"/>
              <a:t>дополнительная </a:t>
            </a:r>
            <a:r>
              <a:rPr lang="ru-RU" sz="2300" dirty="0"/>
              <a:t>мера к пассивному скрытию, когда не обеспечиваются условия снижения уровня физического поля до безопасного значения.</a:t>
            </a:r>
          </a:p>
          <a:p>
            <a:pPr marL="0" indent="0">
              <a:buNone/>
            </a:pPr>
            <a:r>
              <a:rPr lang="ru-RU" sz="2300" dirty="0" err="1"/>
              <a:t>Спецзащита</a:t>
            </a:r>
            <a:r>
              <a:rPr lang="ru-RU" sz="2300" dirty="0"/>
              <a:t>  реализуется  аппаратными,  криптографическими  и  </a:t>
            </a:r>
            <a:r>
              <a:rPr lang="ru-RU" sz="2300" dirty="0" smtClean="0"/>
              <a:t>программными </a:t>
            </a:r>
            <a:r>
              <a:rPr lang="ru-RU" sz="2300" dirty="0"/>
              <a:t>способами. </a:t>
            </a:r>
            <a:r>
              <a:rPr lang="ru-RU" sz="2300" dirty="0"/>
              <a:t>К  </a:t>
            </a:r>
            <a:r>
              <a:rPr lang="ru-RU" sz="2300" dirty="0" err="1"/>
              <a:t>спецзащите</a:t>
            </a:r>
            <a:r>
              <a:rPr lang="ru-RU" sz="2300" dirty="0"/>
              <a:t> относятся скремблирование </a:t>
            </a:r>
            <a:r>
              <a:rPr lang="ru-RU" sz="2300" dirty="0" smtClean="0"/>
              <a:t>телефонных </a:t>
            </a:r>
            <a:r>
              <a:rPr lang="ru-RU" sz="2300" dirty="0"/>
              <a:t>переговоров, кодирование цифровой информации </a:t>
            </a:r>
            <a:r>
              <a:rPr lang="ru-RU" sz="2300" dirty="0" smtClean="0"/>
              <a:t>криптографическими </a:t>
            </a:r>
            <a:r>
              <a:rPr lang="ru-RU" sz="2300" dirty="0"/>
              <a:t>методами, программные методы модификации информации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740914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26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К</a:t>
            </a:r>
            <a:r>
              <a:rPr lang="ru-RU" sz="2300" dirty="0"/>
              <a:t>  принципам инженерно-технической защиты информации относятся :</a:t>
            </a:r>
          </a:p>
          <a:p>
            <a:r>
              <a:rPr lang="ru-RU" sz="2300" dirty="0" smtClean="0"/>
              <a:t>надежность </a:t>
            </a:r>
            <a:r>
              <a:rPr lang="ru-RU" sz="2300" dirty="0"/>
              <a:t>защиты информации;</a:t>
            </a:r>
          </a:p>
          <a:p>
            <a:r>
              <a:rPr lang="ru-RU" sz="2300" dirty="0" smtClean="0"/>
              <a:t>непрерывность </a:t>
            </a:r>
            <a:r>
              <a:rPr lang="ru-RU" sz="2300" dirty="0"/>
              <a:t>защиты;</a:t>
            </a:r>
          </a:p>
          <a:p>
            <a:r>
              <a:rPr lang="ru-RU" sz="2300" dirty="0" smtClean="0"/>
              <a:t>скрытность </a:t>
            </a:r>
            <a:r>
              <a:rPr lang="ru-RU" sz="2300" dirty="0"/>
              <a:t>защиты информации;</a:t>
            </a:r>
          </a:p>
          <a:p>
            <a:r>
              <a:rPr lang="ru-RU" sz="2300" dirty="0" smtClean="0"/>
              <a:t>рациональность </a:t>
            </a:r>
            <a:r>
              <a:rPr lang="ru-RU" sz="2300" dirty="0"/>
              <a:t>защиты;</a:t>
            </a:r>
          </a:p>
          <a:p>
            <a:r>
              <a:rPr lang="ru-RU" sz="2300" dirty="0" smtClean="0"/>
              <a:t>многообразие </a:t>
            </a:r>
            <a:r>
              <a:rPr lang="ru-RU" sz="2300" dirty="0"/>
              <a:t>способов защиты;</a:t>
            </a:r>
          </a:p>
          <a:p>
            <a:r>
              <a:rPr lang="ru-RU" sz="2300" smtClean="0"/>
              <a:t>комплексное </a:t>
            </a:r>
            <a:r>
              <a:rPr lang="ru-RU" sz="2300" dirty="0"/>
              <a:t>применение различных способов и средств защиты;</a:t>
            </a:r>
          </a:p>
          <a:p>
            <a:r>
              <a:rPr lang="ru-RU" sz="2300" smtClean="0"/>
              <a:t>экономичность </a:t>
            </a:r>
            <a:r>
              <a:rPr lang="ru-RU" sz="2300" dirty="0"/>
              <a:t>защиты.</a:t>
            </a:r>
          </a:p>
        </p:txBody>
      </p:sp>
    </p:spTree>
    <p:extLst>
      <p:ext uri="{BB962C8B-B14F-4D97-AF65-F5344CB8AC3E}">
        <p14:creationId xmlns:p14="http://schemas.microsoft.com/office/powerpoint/2010/main" val="249495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3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«</a:t>
            </a:r>
            <a:r>
              <a:rPr lang="ru-RU" sz="2300" dirty="0" smtClean="0"/>
              <a:t>Положение </a:t>
            </a:r>
            <a:r>
              <a:rPr lang="ru-RU" sz="2300" dirty="0"/>
              <a:t>о государственной системе защиты информации в Российской Федерации от иностранных технических разведок и от ее утечки по техническим </a:t>
            </a:r>
            <a:r>
              <a:rPr lang="ru-RU" sz="2300" dirty="0"/>
              <a:t>каналам</a:t>
            </a:r>
            <a:r>
              <a:rPr lang="ru-RU" sz="2300" dirty="0" smtClean="0"/>
              <a:t>»</a:t>
            </a:r>
          </a:p>
          <a:p>
            <a:pPr marL="0" indent="0">
              <a:buNone/>
            </a:pPr>
            <a:r>
              <a:rPr lang="ru-RU" sz="2300" dirty="0" smtClean="0"/>
              <a:t>Утверждено в</a:t>
            </a:r>
            <a:endParaRPr lang="ru-RU" sz="2300" dirty="0"/>
          </a:p>
          <a:p>
            <a:pPr marL="0" indent="0">
              <a:buNone/>
            </a:pPr>
            <a:r>
              <a:rPr lang="ru-RU" sz="2300" dirty="0" smtClean="0"/>
              <a:t>Постановление </a:t>
            </a:r>
            <a:r>
              <a:rPr lang="ru-RU" sz="2300" dirty="0"/>
              <a:t>Правительства от 15 сентября 1993 г. № </a:t>
            </a:r>
            <a:r>
              <a:rPr lang="ru-RU" sz="2300" dirty="0" smtClean="0"/>
              <a:t>912-51.</a:t>
            </a:r>
          </a:p>
          <a:p>
            <a:pPr marL="0" indent="0">
              <a:buNone/>
            </a:pPr>
            <a:r>
              <a:rPr lang="en-US" sz="2300" dirty="0" smtClean="0"/>
              <a:t>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97746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4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 smtClean="0"/>
              <a:t>Согласно Положению </a:t>
            </a:r>
            <a:r>
              <a:rPr lang="ru-RU" sz="2300" dirty="0"/>
              <a:t>предусматривается, что мероприятия по защите информации:</a:t>
            </a:r>
          </a:p>
          <a:p>
            <a:r>
              <a:rPr lang="ru-RU" sz="2300" dirty="0" smtClean="0"/>
              <a:t>являются </a:t>
            </a:r>
            <a:r>
              <a:rPr lang="ru-RU" sz="2300" dirty="0"/>
              <a:t>составной частью управленческой, научной и производственной деятельности учреждений и предприятий,</a:t>
            </a:r>
          </a:p>
          <a:p>
            <a:r>
              <a:rPr lang="ru-RU" sz="2300" dirty="0" smtClean="0"/>
              <a:t>и </a:t>
            </a:r>
            <a:r>
              <a:rPr lang="ru-RU" sz="2300" dirty="0"/>
              <a:t>осуществляются во взаимосвязи с другими мерами по обеспечению установленного федеральными законами "Об информации, информатизации и защите информации" и "О государственной тайне" комплекса мер по защите сведений, составляющих государственную и служебную тайну.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323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5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Основные </a:t>
            </a:r>
            <a:r>
              <a:rPr lang="ru-RU" sz="2300" dirty="0"/>
              <a:t>задачи государственной системы защиты информации:</a:t>
            </a:r>
          </a:p>
          <a:p>
            <a:r>
              <a:rPr lang="ru-RU" sz="2300" dirty="0" smtClean="0"/>
              <a:t>проведение </a:t>
            </a:r>
            <a:r>
              <a:rPr lang="ru-RU" sz="2300" dirty="0"/>
              <a:t>единой технической политики, организация и координация работ по защите информации в оборонной, экономической, политической, научно-технической и других сферах деятельности;</a:t>
            </a:r>
          </a:p>
          <a:p>
            <a:r>
              <a:rPr lang="ru-RU" sz="2300" dirty="0" smtClean="0"/>
              <a:t>исключение </a:t>
            </a:r>
            <a:r>
              <a:rPr lang="ru-RU" sz="2300" dirty="0"/>
              <a:t>или существенное затруднение добывания информации техническими средствами разведки, а также предотвращение ее утечки по техническим каналам, несанкционированного доступа к ней, предупреждение преднамеренных специальных программно-технических воздействий на информацию с целью ее разрушения, уничтожения, искажения или блокирования в процессе обработки, передачи и хранения</a:t>
            </a:r>
            <a:r>
              <a:rPr lang="ru-RU" sz="2300" dirty="0" smtClean="0"/>
              <a:t>;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09327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6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2300" dirty="0" smtClean="0"/>
              <a:t>принятие </a:t>
            </a:r>
            <a:r>
              <a:rPr lang="ru-RU" sz="2300" dirty="0"/>
              <a:t>в пределах компетенции нормативно-правовых актов, регулирующих отношения в области защиты информации;</a:t>
            </a:r>
          </a:p>
          <a:p>
            <a:r>
              <a:rPr lang="ru-RU" sz="2300" dirty="0" smtClean="0"/>
              <a:t>общая </a:t>
            </a:r>
            <a:r>
              <a:rPr lang="ru-RU" sz="2300" dirty="0"/>
              <a:t>организация сил, создание средств защиты информации и средств контроля эффективности ее защиты;</a:t>
            </a:r>
          </a:p>
          <a:p>
            <a:r>
              <a:rPr lang="ru-RU" sz="2300" dirty="0" smtClean="0"/>
              <a:t>контроль </a:t>
            </a:r>
            <a:r>
              <a:rPr lang="ru-RU" sz="2300" dirty="0"/>
              <a:t>за проведением работ по защите информации в органах государственного управления, объединениях, на предприятиях, в организациях и учреждениях (независимо от форм собственности</a:t>
            </a:r>
            <a:r>
              <a:rPr lang="ru-RU" sz="2300" dirty="0" smtClean="0"/>
              <a:t>).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03024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7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Государственная система защиты информации представляет собой совокупность органов:</a:t>
            </a:r>
          </a:p>
          <a:p>
            <a:r>
              <a:rPr lang="ru-RU" sz="2300" dirty="0" smtClean="0"/>
              <a:t>Федеральная </a:t>
            </a:r>
            <a:r>
              <a:rPr lang="ru-RU" sz="2300" dirty="0"/>
              <a:t>служба технического и экспортного контроля (ФСТЭК России) и ее территориальные органы (региональные управления в субъектах РФ)</a:t>
            </a:r>
          </a:p>
          <a:p>
            <a:r>
              <a:rPr lang="ru-RU" sz="2300" dirty="0" smtClean="0"/>
              <a:t>Федеральные </a:t>
            </a:r>
            <a:r>
              <a:rPr lang="ru-RU" sz="2300" dirty="0"/>
              <a:t>органы исполнительной власти, другие органы и организации РФ, руководящие работники которых входят в состав коллегии ФСТЭК России по должности (Минюст, Минобороны, МЧС, МВД, МИД, </a:t>
            </a:r>
            <a:r>
              <a:rPr lang="ru-RU" sz="2300" dirty="0" err="1"/>
              <a:t>Минпромэнерго</a:t>
            </a:r>
            <a:r>
              <a:rPr lang="ru-RU" sz="2300" dirty="0"/>
              <a:t>, Минэкономразвития, Минприроды, ФСО, ФСБ, СВР, ГУСП, РАН, ЦБР)</a:t>
            </a:r>
          </a:p>
          <a:p>
            <a:r>
              <a:rPr lang="ru-RU" sz="2300" dirty="0" smtClean="0"/>
              <a:t>Структурные </a:t>
            </a:r>
            <a:r>
              <a:rPr lang="ru-RU" sz="2300" dirty="0"/>
              <a:t>подразделения по защите информации федеральных органов исполнительной власти, других органов государственной власти и организаций Российской </a:t>
            </a:r>
            <a:r>
              <a:rPr lang="ru-RU" sz="2300" dirty="0" smtClean="0"/>
              <a:t>Федерации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57734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8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2300" dirty="0" smtClean="0"/>
              <a:t>Предприятия</a:t>
            </a:r>
            <a:r>
              <a:rPr lang="ru-RU" sz="2300" dirty="0"/>
              <a:t>, проводящие работы с использованием сведений, отнесенных к информации ограниченного доступа, и их подразделения по защите информации</a:t>
            </a:r>
          </a:p>
          <a:p>
            <a:r>
              <a:rPr lang="ru-RU" sz="2300" dirty="0" smtClean="0"/>
              <a:t>Научно-исследовательские </a:t>
            </a:r>
            <a:r>
              <a:rPr lang="ru-RU" sz="2300" dirty="0"/>
              <a:t>организации по проблемам защиты информации</a:t>
            </a:r>
          </a:p>
          <a:p>
            <a:r>
              <a:rPr lang="ru-RU" sz="2300" dirty="0" smtClean="0"/>
              <a:t>Организации-разработчики </a:t>
            </a:r>
            <a:r>
              <a:rPr lang="ru-RU" sz="2300" dirty="0"/>
              <a:t>средств защиты информации, защищенных технических средств и средств контроля эффективности защиты информации</a:t>
            </a:r>
          </a:p>
          <a:p>
            <a:r>
              <a:rPr lang="ru-RU" sz="2300" dirty="0" smtClean="0"/>
              <a:t>Предприятия</a:t>
            </a:r>
            <a:r>
              <a:rPr lang="ru-RU" sz="2300" dirty="0"/>
              <a:t>, оказывающие услуги в области защиты </a:t>
            </a:r>
            <a:r>
              <a:rPr lang="ru-RU" sz="2300" dirty="0" smtClean="0"/>
              <a:t>информации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38839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9</a:t>
            </a:fld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2300" dirty="0" smtClean="0"/>
              <a:t>Организации </a:t>
            </a:r>
            <a:r>
              <a:rPr lang="ru-RU" sz="2300" dirty="0"/>
              <a:t>Федерального агентства по техническому регулированию и метрологии (бывшего Госстандарта России), выполняющие работы по стандартизации в области защиты информации</a:t>
            </a:r>
          </a:p>
          <a:p>
            <a:r>
              <a:rPr lang="ru-RU" sz="2300" dirty="0" smtClean="0"/>
              <a:t>Органы </a:t>
            </a:r>
            <a:r>
              <a:rPr lang="ru-RU" sz="2300" dirty="0"/>
              <a:t>системы лицензирования деятельности в области защиты информации</a:t>
            </a:r>
          </a:p>
          <a:p>
            <a:r>
              <a:rPr lang="ru-RU" sz="2300" dirty="0" smtClean="0"/>
              <a:t>Органы </a:t>
            </a:r>
            <a:r>
              <a:rPr lang="ru-RU" sz="2300" dirty="0"/>
              <a:t>системы сертификации средств защиты информации</a:t>
            </a:r>
          </a:p>
          <a:p>
            <a:r>
              <a:rPr lang="ru-RU" sz="2300" dirty="0" smtClean="0"/>
              <a:t>Органы </a:t>
            </a:r>
            <a:r>
              <a:rPr lang="ru-RU" sz="2300" dirty="0"/>
              <a:t>системы аттестации объектов защиты по требованиям безопасности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887987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836</Words>
  <Application>Microsoft Office PowerPoint</Application>
  <PresentationFormat>Экран 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Инженерно-технические методы защиты информации</vt:lpstr>
      <vt:lpstr>Государственная система защиты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Концепция и методы инженерно-технической защиты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возможных угроз и вероятности их появления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Инженерно-технические методы защиты объектов</dc:title>
  <dc:creator>Ekaterina Gerling</dc:creator>
  <cp:lastModifiedBy>Ekaterina Gerling</cp:lastModifiedBy>
  <cp:revision>66</cp:revision>
  <dcterms:created xsi:type="dcterms:W3CDTF">2017-02-10T17:33:49Z</dcterms:created>
  <dcterms:modified xsi:type="dcterms:W3CDTF">2018-05-04T14:55:20Z</dcterms:modified>
</cp:coreProperties>
</file>